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7" r:id="rId1"/>
  </p:sldMasterIdLst>
  <p:notesMasterIdLst>
    <p:notesMasterId r:id="rId42"/>
  </p:notesMasterIdLst>
  <p:sldIdLst>
    <p:sldId id="504" r:id="rId2"/>
    <p:sldId id="482" r:id="rId3"/>
    <p:sldId id="874" r:id="rId4"/>
    <p:sldId id="658" r:id="rId5"/>
    <p:sldId id="659" r:id="rId6"/>
    <p:sldId id="669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604" r:id="rId15"/>
    <p:sldId id="777" r:id="rId16"/>
    <p:sldId id="831" r:id="rId17"/>
    <p:sldId id="832" r:id="rId18"/>
    <p:sldId id="833" r:id="rId19"/>
    <p:sldId id="850" r:id="rId20"/>
    <p:sldId id="834" r:id="rId21"/>
    <p:sldId id="851" r:id="rId22"/>
    <p:sldId id="835" r:id="rId23"/>
    <p:sldId id="836" r:id="rId24"/>
    <p:sldId id="852" r:id="rId25"/>
    <p:sldId id="853" r:id="rId26"/>
    <p:sldId id="854" r:id="rId27"/>
    <p:sldId id="855" r:id="rId28"/>
    <p:sldId id="856" r:id="rId29"/>
    <p:sldId id="857" r:id="rId30"/>
    <p:sldId id="858" r:id="rId31"/>
    <p:sldId id="837" r:id="rId32"/>
    <p:sldId id="838" r:id="rId33"/>
    <p:sldId id="670" r:id="rId34"/>
    <p:sldId id="671" r:id="rId35"/>
    <p:sldId id="672" r:id="rId36"/>
    <p:sldId id="677" r:id="rId37"/>
    <p:sldId id="678" r:id="rId38"/>
    <p:sldId id="679" r:id="rId39"/>
    <p:sldId id="605" r:id="rId40"/>
    <p:sldId id="413" r:id="rId41"/>
  </p:sldIdLst>
  <p:sldSz cx="12192000" cy="6858000"/>
  <p:notesSz cx="6858000" cy="9144000"/>
  <p:embeddedFontLst>
    <p:embeddedFont>
      <p:font typeface="B Zar" panose="00000400000000000000" pitchFamily="2" charset="-78"/>
      <p:regular r:id="rId43"/>
      <p:bold r:id="rId44"/>
    </p:embeddedFont>
    <p:embeddedFont>
      <p:font typeface="B Nazanin" panose="00000400000000000000" pitchFamily="2" charset="-78"/>
      <p:regular r:id="rId45"/>
      <p:bold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Wingdings 2" panose="05020102010507070707" pitchFamily="18" charset="2"/>
      <p:regular r:id="rId49"/>
    </p:embeddedFont>
    <p:embeddedFont>
      <p:font typeface="Perpetua" panose="02020502060401020303" pitchFamily="18" charset="0"/>
      <p:regular r:id="rId50"/>
      <p:bold r:id="rId51"/>
      <p:italic r:id="rId52"/>
      <p:boldItalic r:id="rId53"/>
    </p:embeddedFont>
    <p:embeddedFont>
      <p:font typeface="B Traffic" panose="00000400000000000000" pitchFamily="2" charset="-78"/>
      <p:regular r:id="rId54"/>
      <p:bold r:id="rId55"/>
    </p:embeddedFont>
    <p:embeddedFont>
      <p:font typeface="Franklin Gothic Book" panose="020B0503020102020204" pitchFamily="34" charset="0"/>
      <p:regular r:id="rId56"/>
      <p: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B Badr" panose="00000400000000000000" pitchFamily="2" charset="-78"/>
      <p:regular r:id="rId62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294967295" orient="horz" pos="2160" userDrawn="1">
          <p15:clr>
            <a:srgbClr val="A4A3A4"/>
          </p15:clr>
        </p15:guide>
        <p15:guide id="429496729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8" autoAdjust="0"/>
    <p:restoredTop sz="94660"/>
  </p:normalViewPr>
  <p:slideViewPr>
    <p:cSldViewPr snapToGrid="0">
      <p:cViewPr>
        <p:scale>
          <a:sx n="70" d="100"/>
          <a:sy n="70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E421-689C-4A02-9127-DBB97BCB52D1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6011-00DE-4178-926B-409E808B4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50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arfeakhar.com/product-category/chemistry/" TargetMode="External"/><Relationship Id="rId2" Type="http://schemas.openxmlformats.org/officeDocument/2006/relationships/hyperlink" Target="https://harfeakhar.com/product-category/ma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rfeakhar.com/product-category/biology/" TargetMode="External"/><Relationship Id="rId4" Type="http://schemas.openxmlformats.org/officeDocument/2006/relationships/hyperlink" Target="https://harfeakhar.com/product-category/physic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4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راهنمای مشاوران-داوطلبان و خانواده ها</a:t>
            </a:r>
            <a:endParaRPr lang="fa-IR" sz="44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633052"/>
          </a:xfrm>
        </p:spPr>
        <p:txBody>
          <a:bodyPr>
            <a:noAutofit/>
          </a:bodyPr>
          <a:lstStyle/>
          <a:p>
            <a:r>
              <a:rPr lang="fa-IR" sz="6000" b="1" dirty="0" smtClean="0">
                <a:cs typeface="B Nazanin" panose="00000400000000000000" pitchFamily="2" charset="-78"/>
              </a:rPr>
              <a:t>انتخاب رشته کنکور سراسری</a:t>
            </a:r>
            <a:r>
              <a:rPr lang="en-US" sz="6000" b="1" dirty="0" smtClean="0">
                <a:cs typeface="B Nazanin" panose="00000400000000000000" pitchFamily="2" charset="-78"/>
              </a:rPr>
              <a:t> </a:t>
            </a:r>
            <a:r>
              <a:rPr lang="fa-IR" sz="6000" b="1" dirty="0" smtClean="0">
                <a:cs typeface="B Nazanin" panose="00000400000000000000" pitchFamily="2" charset="-78"/>
              </a:rPr>
              <a:t>و آزاد</a:t>
            </a:r>
            <a:r>
              <a:rPr lang="en-US" sz="6000" b="1" dirty="0" smtClean="0">
                <a:cs typeface="B Nazanin" panose="00000400000000000000" pitchFamily="2" charset="-78"/>
              </a:rPr>
              <a:t> </a:t>
            </a:r>
            <a:br>
              <a:rPr lang="en-US" sz="6000" b="1" dirty="0" smtClean="0">
                <a:cs typeface="B Nazanin" panose="00000400000000000000" pitchFamily="2" charset="-78"/>
              </a:rPr>
            </a:br>
            <a:endParaRPr lang="fa-IR" sz="6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6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1-نوع آزمون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69492"/>
            <a:ext cx="10363200" cy="44503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a-IR" sz="3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کنکور از جهت نوع آزمون دو تفاوت اساسی با امتحانات مدرسه دارد</a:t>
            </a:r>
          </a:p>
          <a:p>
            <a:pPr>
              <a:lnSpc>
                <a:spcPct val="200000"/>
              </a:lnSpc>
            </a:pPr>
            <a:r>
              <a:rPr lang="fa-IR" sz="35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اول: کنکور آزمون سرعت است و امتحانات مدرسه آزمون قدرت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سرعت زمان کافی برای</a:t>
            </a:r>
            <a:r>
              <a:rPr lang="en-US" b="1" dirty="0" smtClean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 پاسخگویی وجود ندارد و داوطلب بر اساس دقت و سرعت به سئوالات پاسخ دهد. به همین دلیل از نمره منفی استفاده می کنند تا احتمال پاسخ تصادفی از بین برود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درآزمون قدرت داوطلب زمان کافی برای بررسی و مقایسه و اصلاح اشتباهات احتمالی دارد.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76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 algn="ctr">
              <a:lnSpc>
                <a:spcPct val="150000"/>
              </a:lnSpc>
              <a:spcBef>
                <a:spcPts val="580"/>
              </a:spcBef>
            </a:pPr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2-شرایط قبولی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28548"/>
            <a:ext cx="10363200" cy="44912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شرایط قبولی در کنکور براساس عملکرد داوطلب و عملکرد سایر داوطلبان در آزمون کنکور است.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یعنی انتخاب بر اساس ملاک یا سقف نمره  نیست، بلکه بر اساس وضعیت و جایگاه داوطلب در مقایسه با سایر داوطلبان است.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چون کنکور یک آزمون هنجاری است و نه ملاکی</a:t>
            </a:r>
          </a:p>
          <a:p>
            <a:pPr>
              <a:lnSpc>
                <a:spcPct val="150000"/>
              </a:lnSpc>
            </a:pPr>
            <a:endParaRPr lang="fa-IR" sz="3200" b="1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6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2-ادامه -شرایط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قبولی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87856"/>
            <a:ext cx="10363200" cy="42319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های ملاکی شرکت کنندگان در یک آزمون در صورت کسب نمره مشخص شده و بالاتر از آن(مثلا نمره 10 از 20) که همان ملاک قبولی پذیرفته می شود.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بنابراین ممکن است در یک آزمون ملاکی همه یا هیچکدام پذیذفته نشوند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آزمون هنجاری به جای کف نمره(ملاک) برابر سهیمه تعیین شده افرادی که بالاتری نمره را کسب نموده اند انتخاب می کنند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بنابراین در آزمون های هنجاری برابر سهیمه ها افرادی با هر نمره ای پذیرفته خواهند شد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96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4320" lvl="0" indent="-274320" algn="ctr">
              <a:lnSpc>
                <a:spcPct val="150000"/>
              </a:lnSpc>
              <a:spcBef>
                <a:spcPts val="580"/>
              </a:spcBef>
            </a:pPr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96788"/>
            <a:ext cx="10363200" cy="44230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تفاوت های نوع سئوالات کنکور با امتحانات مدرسه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سئوالات کنکور چهارگزینه ای اما سئوالات مدرسه تشریحی یا کوتاه پاسخ می باشند</a:t>
            </a:r>
          </a:p>
          <a:p>
            <a:pPr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سئوالات کنکور بر اساس تکنیک های بسط و یادگیری در حد تسلط طراحی می شوند</a:t>
            </a:r>
          </a:p>
        </p:txBody>
      </p:sp>
    </p:spTree>
    <p:extLst>
      <p:ext uri="{BB962C8B-B14F-4D97-AF65-F5344CB8AC3E}">
        <p14:creationId xmlns:p14="http://schemas.microsoft.com/office/powerpoint/2010/main" val="42183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در تکنیک بسط از ارتباط برقرار نمودن بین جملات و پاراگراف ها اطلاعات جدیدی بدست می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آید </a:t>
            </a:r>
            <a:endParaRPr lang="fa-IR" sz="32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sz="3200" b="1" dirty="0">
                <a:solidFill>
                  <a:prstClr val="black"/>
                </a:solidFill>
                <a:cs typeface="B Zar" panose="00000400000000000000" pitchFamily="2" charset="-78"/>
              </a:rPr>
              <a:t>افراد باهوش بهتر می توانند بین مطالب کتاب ارتباط برقرار نموده و اطلاعات جدیدی بدست </a:t>
            </a:r>
            <a:r>
              <a:rPr lang="fa-IR" sz="3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آورند</a:t>
            </a:r>
            <a:endParaRPr lang="en-US" sz="32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5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3-نوع سئوالات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در تکنیک یادگیری در حد تسلط مطالب آموخته شده با واقعیت های بیرونی تطبیق داده می شود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علاوه بر این با موضوعات مشابه هم مقایسه می شود و تفاوت ها و شباهت های آنان مشخص می شود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تفاوت کنکور 1402 با کنکور سال های قبل</a:t>
            </a:r>
            <a:endParaRPr lang="en-US" sz="44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>
                <a:cs typeface="B Zar" panose="00000400000000000000" pitchFamily="2" charset="-78"/>
              </a:rPr>
              <a:t>چهار تغییر بزرگ</a:t>
            </a:r>
            <a:endParaRPr lang="en-US" sz="54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21" y="4319742"/>
            <a:ext cx="6667500" cy="18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3761"/>
            <a:ext cx="10359242" cy="112815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580"/>
              </a:spcBef>
            </a:pPr>
            <a:r>
              <a:rPr lang="fa-IR" sz="4400" b="1" dirty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  <a:t>تفاوت کنکور 1402 با کنکور سال های قبل</a:t>
            </a:r>
            <a:r>
              <a:rPr lang="en-US" sz="4400" b="1" dirty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1-حذف </a:t>
            </a:r>
            <a:r>
              <a:rPr lang="fa-IR" b="1" dirty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دروس عمومی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 از کنکور سراسری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2-تاثیر </a:t>
            </a:r>
            <a:r>
              <a:rPr lang="fa-IR" b="1" dirty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قطعی سوابق تحصیلی 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در کنکور سراسری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3-حذف </a:t>
            </a:r>
            <a:r>
              <a:rPr lang="fa-IR" b="1" dirty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زیرگروه‌ها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 از کنکور سراسری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a-IR" b="1" dirty="0" smtClean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4-برگزاری </a:t>
            </a:r>
            <a:r>
              <a:rPr lang="fa-IR" b="1" dirty="0">
                <a:solidFill>
                  <a:srgbClr val="FE4641"/>
                </a:solidFill>
                <a:latin typeface="iransans-compress"/>
                <a:cs typeface="B Zar" panose="00000400000000000000" pitchFamily="2" charset="-78"/>
              </a:rPr>
              <a:t>دو کنکور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 در سال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7" y="1879600"/>
            <a:ext cx="2809875" cy="291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2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1-حذف دروس عمومی از کنکور سراسری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latin typeface="2 Titr"/>
                <a:cs typeface="B Zar" panose="00000400000000000000" pitchFamily="2" charset="-78"/>
              </a:rPr>
              <a:t>مهم‌ترین تغغیردر 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مورد کنکور سراسری 1402 </a:t>
            </a:r>
            <a:r>
              <a:rPr lang="fa-IR" b="1" dirty="0" smtClean="0">
                <a:latin typeface="2 Titr"/>
                <a:cs typeface="B Zar" panose="00000400000000000000" pitchFamily="2" charset="-78"/>
              </a:rPr>
              <a:t>حذف 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دروس عمومی است. </a:t>
            </a:r>
            <a:endParaRPr lang="fa-IR" b="1" dirty="0" smtClean="0">
              <a:latin typeface="2 Titr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latin typeface="2 Titr"/>
                <a:cs typeface="B Zar" panose="00000400000000000000" pitchFamily="2" charset="-78"/>
              </a:rPr>
              <a:t>داوطلبان 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با توجه به این تغییر بزرگ تنها باید بر روی دروس اختصاصی تمرکز داشته باشند. </a:t>
            </a:r>
            <a:endParaRPr lang="fa-IR" b="1" dirty="0" smtClean="0">
              <a:latin typeface="2 Titr"/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latin typeface="2 Titr"/>
                <a:cs typeface="B Zar" panose="00000400000000000000" pitchFamily="2" charset="-78"/>
              </a:rPr>
              <a:t>بنابراین 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داوطلبان گروه </a:t>
            </a:r>
            <a:r>
              <a:rPr lang="fa-IR" b="1" dirty="0">
                <a:latin typeface="2 Titr"/>
                <a:cs typeface="B Zar" panose="00000400000000000000" pitchFamily="2" charset="-78"/>
                <a:hlinkClick r:id="rId2" tooltip="ریاضی حرف آخر"/>
              </a:rPr>
              <a:t>ریاضی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 باید بر روی سه درس اختصاصی خود با نام‌های </a:t>
            </a:r>
            <a:r>
              <a:rPr lang="fa-IR" b="1" dirty="0">
                <a:latin typeface="2 Titr"/>
                <a:cs typeface="B Zar" panose="00000400000000000000" pitchFamily="2" charset="-78"/>
                <a:hlinkClick r:id="rId3" tooltip="شیمی حرف آخر"/>
              </a:rPr>
              <a:t>شیمی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، </a:t>
            </a:r>
            <a:r>
              <a:rPr lang="fa-IR" b="1" dirty="0">
                <a:latin typeface="2 Titr"/>
                <a:cs typeface="B Zar" panose="00000400000000000000" pitchFamily="2" charset="-78"/>
                <a:hlinkClick r:id="rId4" tooltip="فیزیک حرف آخر"/>
              </a:rPr>
              <a:t>فیزیک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 و ریاضی توجه داشته باشند</a:t>
            </a:r>
            <a:r>
              <a:rPr lang="fa-IR" b="1" dirty="0" smtClean="0">
                <a:latin typeface="2 Titr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latin typeface="2 Titr"/>
                <a:cs typeface="B Zar" panose="00000400000000000000" pitchFamily="2" charset="-78"/>
              </a:rPr>
              <a:t> 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داوطلبان گروه تجربی نیز باید پنج درس تخصصی خود یعنی درس زمین شناسی، </a:t>
            </a:r>
            <a:r>
              <a:rPr lang="fa-IR" b="1" dirty="0">
                <a:latin typeface="2 Titr"/>
                <a:cs typeface="B Zar" panose="00000400000000000000" pitchFamily="2" charset="-78"/>
                <a:hlinkClick r:id="rId5" tooltip="زیست حرف آخر"/>
              </a:rPr>
              <a:t>زیست شناسی</a:t>
            </a:r>
            <a:r>
              <a:rPr lang="fa-IR" b="1" dirty="0">
                <a:latin typeface="2 Titr"/>
                <a:cs typeface="B Zar" panose="00000400000000000000" pitchFamily="2" charset="-78"/>
              </a:rPr>
              <a:t>، شیمی، فیزیک و ریاضی را برای کنکور مطالعه کنند</a:t>
            </a:r>
          </a:p>
          <a:p>
            <a:endParaRPr lang="en-US" b="1" dirty="0">
              <a:latin typeface="2 Titr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9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31261"/>
              </p:ext>
            </p:extLst>
          </p:nvPr>
        </p:nvGraphicFramePr>
        <p:xfrm>
          <a:off x="216439" y="1569493"/>
          <a:ext cx="11725352" cy="50428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36356"/>
                <a:gridCol w="2888996"/>
              </a:tblGrid>
              <a:tr h="12751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نام درس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ضریب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6163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زبان و ادبیات فارسی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6163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زبان عربی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156936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فرهنگ و معارف اسلامی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(معارف غیر اسلام برای داوطلبان اقلیت های مذهبی: کلیمی، زرتشتی و مسیحی)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12751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زبان عمومی خارجی(انگلیسی، آلمانی، فرانسه، روسی یا ایتالیایی)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8837" y="0"/>
            <a:ext cx="11723426" cy="14330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مواد آزمون عمومی برای کلیه گروه های آموزشی و ضرایب آن در کنکور 1401 و قبل از آن</a:t>
            </a:r>
            <a:endParaRPr lang="fa-IR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0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شبکه 4/ برنامه «طعم مطالع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908050"/>
            <a:ext cx="97917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2-تاثیر قطعی سوابق تحصیلی در کنکور سراسری</a:t>
            </a:r>
            <a:br>
              <a:rPr lang="fa-IR" b="1" dirty="0">
                <a:cs typeface="B Zar" panose="00000400000000000000" pitchFamily="2" charset="-78"/>
              </a:rPr>
            </a:b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latin typeface="iransans-compress"/>
                <a:cs typeface="B Zar" panose="00000400000000000000" pitchFamily="2" charset="-78"/>
              </a:rPr>
              <a:t>سهم سوابق تحصیلی در کنکور سال 1402 در مقایسه با کنکور سالیان گذشته تغییر پیدا کرده است</a:t>
            </a:r>
            <a:r>
              <a:rPr lang="fa-IR" sz="2800" b="1" dirty="0" smtClean="0">
                <a:latin typeface="iransans-compress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latin typeface="iransans-compress"/>
                <a:cs typeface="B Zar" panose="00000400000000000000" pitchFamily="2" charset="-78"/>
              </a:rPr>
              <a:t> </a:t>
            </a:r>
            <a:r>
              <a:rPr lang="fa-IR" sz="2800" b="1" dirty="0">
                <a:latin typeface="iransans-compress"/>
                <a:cs typeface="B Zar" panose="00000400000000000000" pitchFamily="2" charset="-78"/>
              </a:rPr>
              <a:t>با توجه به آخرین تغییرات کنکور سراسری نمره و سوابق تحصیلی نقش بسیار مهمی در قبولی داوطلبان ایفا می‌کنند</a:t>
            </a:r>
            <a:r>
              <a:rPr lang="fa-IR" sz="2800" b="1" dirty="0" smtClean="0">
                <a:latin typeface="iransans-compress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latin typeface="iransans-compress"/>
                <a:cs typeface="B Zar" panose="00000400000000000000" pitchFamily="2" charset="-78"/>
              </a:rPr>
              <a:t> </a:t>
            </a:r>
            <a:r>
              <a:rPr lang="fa-IR" sz="2800" b="1" dirty="0">
                <a:latin typeface="iransans-compress"/>
                <a:cs typeface="B Zar" panose="00000400000000000000" pitchFamily="2" charset="-78"/>
              </a:rPr>
              <a:t>تاثیر معدل در کنکور سراسری 1402 به صورت تاثیر قطعی محاسبه </a:t>
            </a:r>
            <a:r>
              <a:rPr lang="fa-IR" sz="2800" b="1" dirty="0" smtClean="0">
                <a:latin typeface="iransans-compress"/>
                <a:cs typeface="B Zar" panose="00000400000000000000" pitchFamily="2" charset="-78"/>
              </a:rPr>
              <a:t>می‌شود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1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2-تاثیر قطعی سوابق تحصیلی در کنکور سراسری</a:t>
            </a:r>
            <a:br>
              <a:rPr lang="fa-IR" b="1" dirty="0">
                <a:cs typeface="B Zar" panose="00000400000000000000" pitchFamily="2" charset="-78"/>
              </a:rPr>
            </a:b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800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این </a:t>
            </a:r>
            <a:r>
              <a:rPr lang="fa-IR" sz="2800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تاثیر قطعی به میزان 40 درصدی محاسبه می‌شود</a:t>
            </a:r>
            <a:r>
              <a:rPr lang="fa-IR" sz="2800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a-IR" sz="2800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به عبارت دیگر و با یک زبان ساده اینگونه می‌توان عنوان کرد که در کنکور 1402 تاثیر سوابق تحصیلی 40 درصد به صورت قطعی از پایه دوازدهم خواهد بود.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14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2-تاثیر قطعی سوابق تحصیلی در کنکور سراسری</a:t>
            </a:r>
            <a:br>
              <a:rPr lang="fa-IR" sz="3600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بر </a:t>
            </a:r>
            <a:r>
              <a:rPr lang="fa-IR" b="1" dirty="0">
                <a:cs typeface="B Zar" panose="00000400000000000000" pitchFamily="2" charset="-78"/>
              </a:rPr>
              <a:t>اساس تغییرات کنکور سراسری، سهم نمره و سوابق تحصیلی برای سنجش و پذیرش متقاضیان ورود به آموزش عالی در رشته‌های کنکور به صورت زیر است:</a:t>
            </a:r>
          </a:p>
          <a:p>
            <a:endParaRPr lang="fa-IR" b="1" dirty="0">
              <a:cs typeface="B Zar" panose="00000400000000000000" pitchFamily="2" charset="-78"/>
            </a:endParaRPr>
          </a:p>
          <a:p>
            <a:r>
              <a:rPr lang="fa-IR" b="1" dirty="0">
                <a:cs typeface="B Zar" panose="00000400000000000000" pitchFamily="2" charset="-78"/>
              </a:rPr>
              <a:t>سال تحصیلی ۱۴۰۲- ۱۴۰۳ : فقط پایه دوازدهم به میزان ۴۰ درصد با تاثیر قطعی</a:t>
            </a:r>
          </a:p>
          <a:p>
            <a:r>
              <a:rPr lang="fa-IR" b="1" dirty="0">
                <a:cs typeface="B Zar" panose="00000400000000000000" pitchFamily="2" charset="-78"/>
              </a:rPr>
              <a:t>سال تحصیلی ۱۴۰۳-۱۴۰۴ : فقط پایه دوازدهم به میزان ۵۰ درصد با تاثیر قطعی</a:t>
            </a:r>
          </a:p>
          <a:p>
            <a:r>
              <a:rPr lang="fa-IR" b="1" dirty="0">
                <a:cs typeface="B Zar" panose="00000400000000000000" pitchFamily="2" charset="-78"/>
              </a:rPr>
              <a:t>سال تحصیلی ۱۴۰۴ – ۱۴۰۵: فقط پایه یازدهم و دوازدهم به میزان ۶۰ درصد با تاثیر قطعی</a:t>
            </a:r>
          </a:p>
          <a:p>
            <a:r>
              <a:rPr lang="fa-IR" b="1" dirty="0">
                <a:cs typeface="B Zar" panose="00000400000000000000" pitchFamily="2" charset="-78"/>
              </a:rPr>
              <a:t>سال تحصیلی ۱۴۰۵ – ۱۴۰۶ و بعد از آن: پایه‌های دهم، یازدهم و دوازدهم به میزان ۶۰ درصد با تاثیر قطعی در نمره کل نهایی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0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3-حذف زیرگروه‌ها از کنکور سراسری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داوطلبان </a:t>
            </a:r>
            <a:r>
              <a:rPr lang="fa-IR" b="1" dirty="0">
                <a:cs typeface="B Zar" panose="00000400000000000000" pitchFamily="2" charset="-78"/>
              </a:rPr>
              <a:t>کنکور با نام زیرگروه در کنکور سراسری آشنا هستند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به عنوان مثال کنکور تجربی از 5 زیرگروه تشکیل شده است و هر زیرگروه تعداد مشخصی رشته دارد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هر رشته در زیرگروه دارای ضرایب خاصی است و داوطلبان باید با توجه به این زیرگروه‌ها به دروس تخصصی توجه کنند.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4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3-حذف زیرگروه‌ها از کنکور سراسری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به </a:t>
            </a:r>
            <a:r>
              <a:rPr lang="fa-IR" b="1" dirty="0">
                <a:cs typeface="B Zar" panose="00000400000000000000" pitchFamily="2" charset="-78"/>
              </a:rPr>
              <a:t>عبارت دیگر می‌توان گفت که تفاوت درصدها در کنکور سراسری با زیرگروه‌ها مشخص می‌شد. </a:t>
            </a:r>
            <a:endParaRPr lang="fa-IR" b="1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اما </a:t>
            </a:r>
            <a:r>
              <a:rPr lang="fa-IR" b="1" dirty="0">
                <a:cs typeface="B Zar" panose="00000400000000000000" pitchFamily="2" charset="-78"/>
              </a:rPr>
              <a:t>این شرایط نیز در کنکور ۱۴۰۲ دچار تغییراتی شده است. با توجه به آخرین تغییرات کنکور در سال 1402، زیرگروه‌ها از کنکور سراسری 1402 حذف خواهند شد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این بدین معنی است که در کنکور سراسری دیگر هیچ نامی به عنوان زیرگروه وجود ندارد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با توجه به اطلاعات موجود در مورد کنکور سراسری 1402 با حذف زیرگروه‌ها یک نمره کلی برای داوطلب در نظر گرفته می‌شود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68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36498"/>
              </p:ext>
            </p:extLst>
          </p:nvPr>
        </p:nvGraphicFramePr>
        <p:xfrm>
          <a:off x="216439" y="1569493"/>
          <a:ext cx="11725352" cy="50428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36356"/>
                <a:gridCol w="2888996"/>
              </a:tblGrid>
              <a:tr h="12751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نام درس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ضریب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6163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زبان و ادبیات فارسی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6163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زبان عربی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156936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فرهنگ و معارف اسلامی</a:t>
                      </a:r>
                    </a:p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(معارف غیر اسلام برای داوطلبان اقلیت های مذهبی: کلیمی، زرتشتی و مسیحی)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127510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زبان عمومی خارجی(انگلیسی، آلمانی، فرانسه، روسی یا ایتالیایی)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4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8837" y="0"/>
            <a:ext cx="11723426" cy="14330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مواد آزمون عمومی برای کلیه گروه های آموزشی و ضرایب آن در کنکور 1401</a:t>
            </a:r>
            <a:endParaRPr lang="fa-IR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18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704850"/>
            <a:ext cx="1111837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ضرائب دروس اختصاصی در زیر گروه علوم ریاضی و فنی در کنکور 1401 </a:t>
            </a:r>
            <a:endParaRPr lang="fa-IR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259504"/>
              </p:ext>
            </p:extLst>
          </p:nvPr>
        </p:nvGraphicFramePr>
        <p:xfrm>
          <a:off x="528401" y="2006219"/>
          <a:ext cx="11072196" cy="41652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68049"/>
                <a:gridCol w="2768049"/>
                <a:gridCol w="2768049"/>
                <a:gridCol w="2768049"/>
              </a:tblGrid>
              <a:tr h="1405721">
                <a:tc>
                  <a:txBody>
                    <a:bodyPr/>
                    <a:lstStyle/>
                    <a:p>
                      <a:pPr rtl="1"/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 گروه 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 گروه 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 گروه 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40603"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ریاضی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40603"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فیزیک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1278300"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شیمی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534"/>
            <a:ext cx="10972800" cy="914400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ضرائب دروس اختصاصی در زیر گروه علوم تجربی در کنکور 1401</a:t>
            </a:r>
            <a:endParaRPr lang="fa-IR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080652"/>
              </p:ext>
            </p:extLst>
          </p:nvPr>
        </p:nvGraphicFramePr>
        <p:xfrm>
          <a:off x="491318" y="1260144"/>
          <a:ext cx="11054688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08438"/>
                <a:gridCol w="1476458"/>
                <a:gridCol w="1842448"/>
                <a:gridCol w="1842448"/>
                <a:gridCol w="1842448"/>
                <a:gridCol w="1842448"/>
              </a:tblGrid>
              <a:tr h="1188720">
                <a:tc>
                  <a:txBody>
                    <a:bodyPr/>
                    <a:lstStyle/>
                    <a:p>
                      <a:pPr rtl="1"/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</a:t>
                      </a:r>
                      <a:r>
                        <a:rPr lang="fa-IR" sz="2000" b="1" baseline="0" dirty="0" smtClean="0">
                          <a:cs typeface="B Zar" panose="00000400000000000000" pitchFamily="2" charset="-78"/>
                        </a:rPr>
                        <a:t> 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 گروه 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5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زمین شناسی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ریاضی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زیست شناسی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فیزیک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شیمی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830"/>
            <a:ext cx="10972800" cy="832513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ضرائب دروس اختصاصی زیر گروه های علوم انسانی در کنکور 1401 </a:t>
            </a:r>
            <a:endParaRPr lang="fa-IR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883492"/>
              </p:ext>
            </p:extLst>
          </p:nvPr>
        </p:nvGraphicFramePr>
        <p:xfrm>
          <a:off x="504969" y="1064610"/>
          <a:ext cx="10727137" cy="533395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97790"/>
                <a:gridCol w="1692322"/>
                <a:gridCol w="1255594"/>
                <a:gridCol w="1514901"/>
                <a:gridCol w="1583141"/>
                <a:gridCol w="1883389"/>
              </a:tblGrid>
              <a:tr h="338493">
                <a:tc>
                  <a:txBody>
                    <a:bodyPr/>
                    <a:lstStyle/>
                    <a:p>
                      <a:pPr algn="r" rtl="1"/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زیرگروه 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زیرگروه 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زیرگروه 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زیرگروه 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زیرگروه 5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338493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ریاضی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338493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اقتصاد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917945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زبان و ادبیات فارسی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94278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زبان عربی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تاریخ و جغرافیا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علوم اجتماعی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فلسفه منطق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06112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روان شناسی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0359"/>
            <a:ext cx="10972800" cy="867103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	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ضرائب دروس اختصاصی زیرگروه های هنر در کنکور 1401</a:t>
            </a:r>
            <a:endParaRPr lang="fa-IR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243262"/>
              </p:ext>
            </p:extLst>
          </p:nvPr>
        </p:nvGraphicFramePr>
        <p:xfrm>
          <a:off x="2228810" y="1150882"/>
          <a:ext cx="8586334" cy="54716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7259"/>
                <a:gridCol w="1403797"/>
                <a:gridCol w="1171979"/>
                <a:gridCol w="1316307"/>
                <a:gridCol w="1485900"/>
                <a:gridCol w="1121092"/>
              </a:tblGrid>
              <a:tr h="504497">
                <a:tc>
                  <a:txBody>
                    <a:bodyPr/>
                    <a:lstStyle/>
                    <a:p>
                      <a:pPr algn="r" rtl="1"/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 گروه 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 گروه3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 گروه 5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504496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درک عمومی هنر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25214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درک عمومی ریاضی فیزیک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رسم فنی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63051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خلاقیت تصویری و تجسمی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7251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خلاقیت نمایشی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725214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خلاقیت موسیقی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خواص مواد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معرفی مدرس</a:t>
            </a:r>
            <a:endParaRPr lang="en-US" sz="36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1191449"/>
            <a:ext cx="11348581" cy="47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9186"/>
            <a:ext cx="10972800" cy="94593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ضرائب دروس عمومی و اختصاصی در زیرگروه زبان های خارجی در کنکور 1401</a:t>
            </a:r>
            <a:endParaRPr lang="fa-IR" sz="32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94071"/>
              </p:ext>
            </p:extLst>
          </p:nvPr>
        </p:nvGraphicFramePr>
        <p:xfrm>
          <a:off x="1320472" y="1387366"/>
          <a:ext cx="9368548" cy="52972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84467"/>
                <a:gridCol w="1774160"/>
                <a:gridCol w="1657609"/>
                <a:gridCol w="1735310"/>
                <a:gridCol w="1517002"/>
              </a:tblGrid>
              <a:tr h="615955">
                <a:tc>
                  <a:txBody>
                    <a:bodyPr/>
                    <a:lstStyle/>
                    <a:p>
                      <a:pPr rtl="1"/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1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زیرگروه 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15955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زبان</a:t>
                      </a:r>
                      <a:r>
                        <a:rPr lang="fa-IR" sz="2000" b="1" baseline="0" dirty="0" smtClean="0">
                          <a:cs typeface="B Zar" panose="00000400000000000000" pitchFamily="2" charset="-78"/>
                        </a:rPr>
                        <a:t> و ادبیات فارسی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31169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زبان عربی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615955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فرهنگ و معارف اسلامی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431169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زبان خارجی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985527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زبان تخصصی انگلیسی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800742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زبان تخصصی آلمانی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  <a:tr h="800742">
                <a:tc>
                  <a:txBody>
                    <a:bodyPr/>
                    <a:lstStyle/>
                    <a:p>
                      <a:pPr algn="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زبان</a:t>
                      </a:r>
                      <a:r>
                        <a:rPr lang="fa-IR" sz="2000" b="1" baseline="0" dirty="0" smtClean="0">
                          <a:cs typeface="B Zar" panose="00000400000000000000" pitchFamily="2" charset="-78"/>
                        </a:rPr>
                        <a:t> تخصصی فرانسه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Zar" panose="00000400000000000000" pitchFamily="2" charset="-78"/>
                        </a:rPr>
                        <a:t>0</a:t>
                      </a:r>
                      <a:endParaRPr lang="fa-IR" sz="20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4-برگزاری دو کنکور در سال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همان طور که می‌دانید کنکور هر سال در یک تاریخ مشخص در کشور برگزار می‌شد. کنکور سال 1401 نیز طبق زمان مشخص شده در تیر ماه سال 1401 برگزار شد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>
                <a:cs typeface="B Zar" panose="00000400000000000000" pitchFamily="2" charset="-78"/>
              </a:rPr>
              <a:t>این بدین معنی است که تا کنکور 1401 داوطلبان تنها یک بار در یک سال آزمون کنکور را برگزار می‌کردند. </a:t>
            </a:r>
            <a:endParaRPr lang="fa-IR" sz="2800" b="1" dirty="0" smtClean="0">
              <a:cs typeface="B Za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اما  </a:t>
            </a:r>
            <a:r>
              <a:rPr lang="fa-IR" sz="2800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کنکور در سال 1402 به صورت دو کنکور در یک سال برگزار می‌شود. 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77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4-برگزاری دو کنکور در سال</a:t>
            </a:r>
            <a:br>
              <a:rPr lang="fa-IR" sz="36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fa-IR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این بدین معنی است که داوطلبان به صورت سالانه می‌توانند در دو کنکور شرکت کنند.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 با 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توجه به این شرایط داوطلبان در دو کنکور شرکت می‌کنند و پس از اعلام نتایج </a:t>
            </a:r>
            <a:r>
              <a:rPr lang="fa-IR" b="1" dirty="0">
                <a:solidFill>
                  <a:srgbClr val="C00000"/>
                </a:solidFill>
                <a:latin typeface="iransans-compress"/>
                <a:cs typeface="B Zar" panose="00000400000000000000" pitchFamily="2" charset="-78"/>
              </a:rPr>
              <a:t>بهترین نتیجه 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به عنوان نمره آزمون داوطلبان در نظر گرفته می‌شود</a:t>
            </a:r>
            <a:r>
              <a:rPr lang="fa-IR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.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 </a:t>
            </a:r>
            <a:endParaRPr lang="fa-IR" b="1" dirty="0" smtClean="0">
              <a:solidFill>
                <a:srgbClr val="444444"/>
              </a:solidFill>
              <a:latin typeface="iransans-compress"/>
              <a:cs typeface="B Zar" panose="000004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داوطلبان 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می‌توانند بدون شرکت هر ساله در کنکور از نتیجه یک آزمون </a:t>
            </a:r>
            <a:r>
              <a:rPr lang="fa-IR" b="1" dirty="0">
                <a:solidFill>
                  <a:srgbClr val="C00000"/>
                </a:solidFill>
                <a:latin typeface="iransans-compress"/>
                <a:cs typeface="B Zar" panose="00000400000000000000" pitchFamily="2" charset="-78"/>
              </a:rPr>
              <a:t>تا دو سال </a:t>
            </a:r>
            <a:r>
              <a:rPr lang="fa-IR" b="1" dirty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استفاده کنند</a:t>
            </a:r>
            <a:r>
              <a:rPr lang="fa-IR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solidFill>
                  <a:srgbClr val="444444"/>
                </a:solidFill>
                <a:latin typeface="iransans-compress"/>
                <a:cs typeface="B Zar" panose="00000400000000000000" pitchFamily="2" charset="-78"/>
              </a:rPr>
              <a:t>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76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cs typeface="B Zar" panose="00000400000000000000" pitchFamily="2" charset="-78"/>
              </a:rPr>
              <a:t>انتخاب رشته   انتخاب آینده</a:t>
            </a:r>
            <a:endParaRPr lang="en-US" sz="4800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3234519"/>
            <a:ext cx="8256895" cy="147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انتخاب رشته تصمیم گیری برای آینده شغلی و تحصیلی است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610436"/>
            <a:ext cx="10363200" cy="48858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بنابراین برای تصمیم گیری درست و منطقی بهتراست: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1-علاقه ها و توانایی های خود را بشناسید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2-برای آینده خود برنامه داشته باشید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3-رشته های دانشگاهی را بشناسید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4-بر اساس علاقمندی، توانایی ها و برنامه های آینده خود انتخاب رشته نمایید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31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انتخاب رشته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fa-IR" sz="3300" b="1" dirty="0">
                <a:solidFill>
                  <a:prstClr val="black"/>
                </a:solidFill>
                <a:cs typeface="B Zar" panose="00000400000000000000" pitchFamily="2" charset="-78"/>
              </a:rPr>
              <a:t>انتخاب رشته آخرین قدم در فرآیند ورود دانش آموزان و داوطلبان به دانشگاه </a:t>
            </a:r>
            <a:r>
              <a:rPr lang="fa-IR" sz="33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است  </a:t>
            </a:r>
            <a:r>
              <a:rPr lang="fa-IR" sz="3300" b="1" dirty="0">
                <a:solidFill>
                  <a:prstClr val="black"/>
                </a:solidFill>
                <a:cs typeface="B Zar" panose="00000400000000000000" pitchFamily="2" charset="-78"/>
              </a:rPr>
              <a:t>و چون نتیجه تمام  این فرآیند پرمشقت به انتخاب رشته بستگی دارد، مهم ترین گام محسوب می </a:t>
            </a:r>
            <a:r>
              <a:rPr lang="fa-IR" sz="33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شود</a:t>
            </a:r>
            <a:endParaRPr lang="fa-IR" sz="24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5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روش و نحوه انتخاب رشته </a:t>
            </a:r>
            <a:endParaRPr lang="en-US" sz="48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1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800" b="1" dirty="0">
                <a:solidFill>
                  <a:prstClr val="black"/>
                </a:solidFill>
                <a:cs typeface="B Zar" panose="00000400000000000000" pitchFamily="2" charset="-78"/>
              </a:rPr>
              <a:t>روش و نحوه انتخاب رشته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92317"/>
            <a:ext cx="10363200" cy="44274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latin typeface="BRoyaBold"/>
                <a:cs typeface="B Zar" panose="00000400000000000000" pitchFamily="2" charset="-78"/>
              </a:rPr>
              <a:t>پذيرش در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رشته هاي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تحصيلي دانشگا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ه ها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و مؤسسات آموزش عالي از طريق آزمون سراسري به دو روش صورت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مي گيرد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1-رشته هاي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با آزمون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 رشته هايي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كه ملاك پذيرش آنها، ملاك حاصل از آزمون و تأثير سوابق تحصيلي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مي باشد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2-رشته های صرفا با سوابق تحصیلی(بدون آزمون):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رشته هايي </a:t>
            </a:r>
            <a:r>
              <a:rPr lang="fa-IR" sz="2400" b="1" dirty="0">
                <a:latin typeface="BRoyaBold"/>
                <a:cs typeface="B Zar" panose="00000400000000000000" pitchFamily="2" charset="-78"/>
              </a:rPr>
              <a:t>است كه ملاك پذيرش در آنها با معدل كتبي </a:t>
            </a:r>
            <a:r>
              <a:rPr lang="fa-IR" sz="2400" b="1" dirty="0" smtClean="0">
                <a:latin typeface="BRoyaBold"/>
                <a:cs typeface="B Zar" panose="00000400000000000000" pitchFamily="2" charset="-78"/>
              </a:rPr>
              <a:t>نهایی دیپلم انجام می گیرد و از کنکور 1399 در دفترچه جداگانه و پس از انتخاب رشته با آزمون اعلام خواهد شد</a:t>
            </a:r>
            <a:endParaRPr lang="fa-IR" sz="2400" b="1" dirty="0">
              <a:latin typeface="BRoyaBold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800" b="1" dirty="0">
                <a:solidFill>
                  <a:prstClr val="black"/>
                </a:solidFill>
                <a:latin typeface="Perpetua"/>
                <a:cs typeface="B Zar" panose="00000400000000000000" pitchFamily="2" charset="-78"/>
              </a:rPr>
              <a:t>روش و نحوه انتخاب رشته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2676"/>
            <a:ext cx="10363200" cy="43171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3200" b="1" dirty="0">
                <a:latin typeface="BRoyaBold"/>
                <a:cs typeface="B Zar" panose="00000400000000000000" pitchFamily="2" charset="-78"/>
              </a:rPr>
              <a:t>در صورتي كه داوطلب در هر دو روش پذير ش فوق در رديف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پذيرفته شدگان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نهايي قرارگيرد، منحصرا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مي تواند در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يكي از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رشته هاي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قبولي </a:t>
            </a:r>
            <a:r>
              <a:rPr lang="fa-IR" sz="3200" b="1" dirty="0" smtClean="0">
                <a:latin typeface="BRoyaBold"/>
                <a:cs typeface="B Zar" panose="00000400000000000000" pitchFamily="2" charset="-78"/>
              </a:rPr>
              <a:t>ثبت نام </a:t>
            </a:r>
            <a:r>
              <a:rPr lang="fa-IR" sz="3200" b="1" dirty="0">
                <a:latin typeface="BRoyaBold"/>
                <a:cs typeface="B Zar" panose="00000400000000000000" pitchFamily="2" charset="-78"/>
              </a:rPr>
              <a:t>و ادامه تحصيل نمايد.</a:t>
            </a:r>
            <a:endParaRPr lang="en-US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>3-آشنایی </a:t>
            </a:r>
            <a:r>
              <a:rPr lang="fa-IR" b="1" dirty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>با مفاهیم و اصطلاحات آموزش عالی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94" y="3137351"/>
            <a:ext cx="682388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1-سرفصل های دوره</a:t>
            </a:r>
            <a:endParaRPr lang="en-US" sz="6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آشنایی با مفاهیم و اصطلاحات آموزش عالی</a:t>
            </a:r>
            <a:endParaRPr lang="fa-IR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24084"/>
            <a:ext cx="10363200" cy="43957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1-مقاطع تحصیلی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 گرایش /رشته تحصیلی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3- رشته های شناور یا چند گروهی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4-روش های گزینش متمرکز و متمرکز با شرایط خاص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5- دوره های تحصیلی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6- زیر گروه و رتبه زیر گروه</a:t>
            </a:r>
          </a:p>
          <a:p>
            <a:pPr algn="r" rtl="1">
              <a:lnSpc>
                <a:spcPct val="150000"/>
              </a:lnSpc>
            </a:pPr>
            <a:endParaRPr lang="fa-IR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08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03" y="274638"/>
            <a:ext cx="103632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سرفصل های دوره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555668"/>
            <a:ext cx="10363200" cy="4464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1-آشنایی با واژه ها و اصطلاحات کنکور و انتخاب رشته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2-آشنایی با واژها و اصطلاحات سازمان سنجش و وزارت علوم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3-روش های متمرکز و متمرکز با شرایط خاص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4-بومی گزینی در کنکور و تاثیر آن در انتخاب رشته</a:t>
            </a:r>
          </a:p>
          <a:p>
            <a:pPr>
              <a:lnSpc>
                <a:spcPct val="150000"/>
              </a:lnSpc>
            </a:pP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3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54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سرفصل های دوره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02328" y="1543792"/>
            <a:ext cx="10363200" cy="5011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5-سهیمه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ها در کنکور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6-اشتباهات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رایج داوطلبان در انتخاب </a:t>
            </a: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رشته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7-الگوهای چهارگانه انتخاب رشته توسط داوطلبان</a:t>
            </a:r>
          </a:p>
          <a:p>
            <a:pPr lvl="0">
              <a:buClr>
                <a:srgbClr val="D34817"/>
              </a:buClr>
            </a:pPr>
            <a:r>
              <a:rPr lang="fa-IR" sz="40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8-عوامل </a:t>
            </a:r>
            <a:r>
              <a:rPr lang="fa-IR" sz="4000" b="1" dirty="0">
                <a:solidFill>
                  <a:prstClr val="black"/>
                </a:solidFill>
                <a:cs typeface="B Zar" panose="00000400000000000000" pitchFamily="2" charset="-78"/>
              </a:rPr>
              <a:t>موثر بر انتخاب رشته</a:t>
            </a:r>
          </a:p>
          <a:p>
            <a:r>
              <a:rPr lang="fa-IR" sz="4000" b="1" dirty="0" smtClean="0">
                <a:cs typeface="B Zar" panose="00000400000000000000" pitchFamily="2" charset="-78"/>
              </a:rPr>
              <a:t>9-فرایند هفت مرحله ای انتخاب رشته</a:t>
            </a:r>
          </a:p>
          <a:p>
            <a:r>
              <a:rPr lang="fa-IR" sz="4000" b="1" dirty="0" smtClean="0">
                <a:cs typeface="B Zar" panose="00000400000000000000" pitchFamily="2" charset="-78"/>
              </a:rPr>
              <a:t>10-فرم های انتخاب رشته</a:t>
            </a:r>
          </a:p>
        </p:txBody>
      </p:sp>
    </p:spTree>
    <p:extLst>
      <p:ext uri="{BB962C8B-B14F-4D97-AF65-F5344CB8AC3E}">
        <p14:creationId xmlns:p14="http://schemas.microsoft.com/office/powerpoint/2010/main" val="851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2-آشنایی با  واژه ها و اصطلاحات کنکور و انتخاب رشته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62" y="3255417"/>
            <a:ext cx="851620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4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کنکور</a:t>
            </a:r>
            <a:endParaRPr lang="fa-IR" sz="4400" b="1" dirty="0">
              <a:solidFill>
                <a:srgbClr val="FF0000"/>
              </a:solidFill>
              <a:cs typeface="B Traffic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87856"/>
            <a:ext cx="10363200" cy="42319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Traffic" panose="00000400000000000000" pitchFamily="2" charset="-78"/>
              </a:rPr>
              <a:t>کنکور یک آزمون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نرم مرجع </a:t>
            </a:r>
            <a:r>
              <a:rPr lang="fa-IR" sz="3200" b="1" dirty="0" smtClean="0">
                <a:cs typeface="B Traffic" panose="00000400000000000000" pitchFamily="2" charset="-78"/>
              </a:rPr>
              <a:t>و از نوع آزمون های </a:t>
            </a:r>
            <a:r>
              <a:rPr lang="fa-IR" sz="3200" b="1" dirty="0" smtClean="0">
                <a:solidFill>
                  <a:srgbClr val="FF0000"/>
                </a:solidFill>
                <a:cs typeface="B Traffic" panose="00000400000000000000" pitchFamily="2" charset="-78"/>
              </a:rPr>
              <a:t>سرعت</a:t>
            </a:r>
            <a:r>
              <a:rPr lang="fa-IR" sz="3200" b="1" dirty="0" smtClean="0">
                <a:cs typeface="B Traffic" panose="00000400000000000000" pitchFamily="2" charset="-78"/>
              </a:rPr>
              <a:t> است که برای انتخاب داوطلبان ورود به دانشگاه ها و مراکز آموزش عالی انجام می پذیرد</a:t>
            </a:r>
            <a:endParaRPr lang="fa-IR" sz="3200" b="1" dirty="0"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03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تفاوت کنکور با آزمون های مدرسه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05970"/>
            <a:ext cx="10363200" cy="4313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 نوع آزمون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2-شرایط قبولی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3-نوع سئوالات</a:t>
            </a:r>
          </a:p>
        </p:txBody>
      </p:sp>
    </p:spTree>
    <p:extLst>
      <p:ext uri="{BB962C8B-B14F-4D97-AF65-F5344CB8AC3E}">
        <p14:creationId xmlns:p14="http://schemas.microsoft.com/office/powerpoint/2010/main" val="30946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5722</TotalTime>
  <Words>1734</Words>
  <Application>Microsoft Office PowerPoint</Application>
  <PresentationFormat>Custom</PresentationFormat>
  <Paragraphs>367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B Zar</vt:lpstr>
      <vt:lpstr>B Nazanin</vt:lpstr>
      <vt:lpstr>Roboto</vt:lpstr>
      <vt:lpstr>Tahoma</vt:lpstr>
      <vt:lpstr>iransans-compress</vt:lpstr>
      <vt:lpstr>Wingdings 2</vt:lpstr>
      <vt:lpstr>Perpetua</vt:lpstr>
      <vt:lpstr>2 Titr</vt:lpstr>
      <vt:lpstr>B Traffic</vt:lpstr>
      <vt:lpstr>Franklin Gothic Book</vt:lpstr>
      <vt:lpstr>Calibri</vt:lpstr>
      <vt:lpstr>Open Sans ExtraBold</vt:lpstr>
      <vt:lpstr>B Badr</vt:lpstr>
      <vt:lpstr>BRoyaBold</vt:lpstr>
      <vt:lpstr>Equity</vt:lpstr>
      <vt:lpstr>انتخاب رشته کنکور سراسری و آزاد  </vt:lpstr>
      <vt:lpstr>PowerPoint Presentation</vt:lpstr>
      <vt:lpstr>PowerPoint Presentation</vt:lpstr>
      <vt:lpstr>1-سرفصل های دوره</vt:lpstr>
      <vt:lpstr>سرفصل های دوره</vt:lpstr>
      <vt:lpstr>سرفصل های دوره</vt:lpstr>
      <vt:lpstr>2-آشنایی با  واژه ها و اصطلاحات کنکور و انتخاب رشته</vt:lpstr>
      <vt:lpstr>کنکور</vt:lpstr>
      <vt:lpstr>تفاوت کنکور با آزمون های مدرسه</vt:lpstr>
      <vt:lpstr>1-نوع آزمون</vt:lpstr>
      <vt:lpstr>2-شرایط قبولی</vt:lpstr>
      <vt:lpstr>2-ادامه -شرایط قبولی</vt:lpstr>
      <vt:lpstr>3-نوع سئوالات</vt:lpstr>
      <vt:lpstr>3-نوع سئوالات</vt:lpstr>
      <vt:lpstr>3-نوع سئوالات</vt:lpstr>
      <vt:lpstr>چهار تغییر بزرگ</vt:lpstr>
      <vt:lpstr>تفاوت کنکور 1402 با کنکور سال های قبل </vt:lpstr>
      <vt:lpstr>1-حذف دروس عمومی از کنکور سراسری </vt:lpstr>
      <vt:lpstr>PowerPoint Presentation</vt:lpstr>
      <vt:lpstr>2-تاثیر قطعی سوابق تحصیلی در کنکور سراسری </vt:lpstr>
      <vt:lpstr>2-تاثیر قطعی سوابق تحصیلی در کنکور سراسری </vt:lpstr>
      <vt:lpstr>2-تاثیر قطعی سوابق تحصیلی در کنکور سراسری </vt:lpstr>
      <vt:lpstr>3-حذف زیرگروه‌ها از کنکور سراسری </vt:lpstr>
      <vt:lpstr>3-حذف زیرگروه‌ها از کنکور سراسری </vt:lpstr>
      <vt:lpstr>PowerPoint Presentation</vt:lpstr>
      <vt:lpstr>ضرائب دروس اختصاصی در زیر گروه علوم ریاضی و فنی در کنکور 1401 </vt:lpstr>
      <vt:lpstr>ضرائب دروس اختصاصی در زیر گروه علوم تجربی در کنکور 1401</vt:lpstr>
      <vt:lpstr>ضرائب دروس اختصاصی زیر گروه های علوم انسانی در کنکور 1401 </vt:lpstr>
      <vt:lpstr> ضرائب دروس اختصاصی زیرگروه های هنر در کنکور 1401</vt:lpstr>
      <vt:lpstr>ضرائب دروس عمومی و اختصاصی در زیرگروه زبان های خارجی در کنکور 1401</vt:lpstr>
      <vt:lpstr>4-برگزاری دو کنکور در سال </vt:lpstr>
      <vt:lpstr>4-برگزاری دو کنکور در سال </vt:lpstr>
      <vt:lpstr>انتخاب رشته   انتخاب آینده</vt:lpstr>
      <vt:lpstr>انتخاب رشته تصمیم گیری برای آینده شغلی و تحصیلی است </vt:lpstr>
      <vt:lpstr>انتخاب رشته</vt:lpstr>
      <vt:lpstr>روش و نحوه انتخاب رشته </vt:lpstr>
      <vt:lpstr>روش و نحوه انتخاب رشته </vt:lpstr>
      <vt:lpstr>روش و نحوه انتخاب رشته </vt:lpstr>
      <vt:lpstr>3-آشنایی با مفاهیم و اصطلاحات آموزش عالی</vt:lpstr>
      <vt:lpstr>آشنایی با مفاهیم و اصطلاحات آموزش عالی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foadhanzal</dc:creator>
  <cp:lastModifiedBy>09018868042</cp:lastModifiedBy>
  <cp:revision>336</cp:revision>
  <dcterms:created xsi:type="dcterms:W3CDTF">2013-11-01T18:45:41Z</dcterms:created>
  <dcterms:modified xsi:type="dcterms:W3CDTF">2023-06-09T04:29:23Z</dcterms:modified>
</cp:coreProperties>
</file>